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590" autoAdjust="0"/>
  </p:normalViewPr>
  <p:slideViewPr>
    <p:cSldViewPr>
      <p:cViewPr varScale="1">
        <p:scale>
          <a:sx n="86" d="100"/>
          <a:sy n="86" d="100"/>
        </p:scale>
        <p:origin x="-150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EB198E4-0D1F-42ED-BC0B-22333C44608A}" type="datetimeFigureOut">
              <a:rPr lang="ru-RU" smtClean="0"/>
              <a:pPr/>
              <a:t>11.04.2020</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D7ABAD87-5D4C-4C78-814A-5786F788CE3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ABAD87-5D4C-4C78-814A-5786F788CE3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9EB198E4-0D1F-42ED-BC0B-22333C44608A}" type="datetimeFigureOut">
              <a:rPr lang="ru-RU" smtClean="0"/>
              <a:pPr/>
              <a:t>11.04.2020</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D7ABAD87-5D4C-4C78-814A-5786F788CE3D}"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D7ABAD87-5D4C-4C78-814A-5786F788CE3D}" type="slidenum">
              <a:rPr lang="ru-RU" smtClean="0"/>
              <a:pPr/>
              <a:t>‹#›</a:t>
            </a:fld>
            <a:endParaRPr lang="ru-RU"/>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D7ABAD87-5D4C-4C78-814A-5786F788CE3D}"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9EB198E4-0D1F-42ED-BC0B-22333C44608A}" type="datetimeFigureOut">
              <a:rPr lang="ru-RU" smtClean="0"/>
              <a:pPr/>
              <a:t>11.04.2020</a:t>
            </a:fld>
            <a:endParaRPr lang="ru-RU"/>
          </a:p>
        </p:txBody>
      </p:sp>
      <p:sp>
        <p:nvSpPr>
          <p:cNvPr id="10" name="Номер слайда 9"/>
          <p:cNvSpPr>
            <a:spLocks noGrp="1"/>
          </p:cNvSpPr>
          <p:nvPr>
            <p:ph type="sldNum" sz="quarter" idx="16"/>
          </p:nvPr>
        </p:nvSpPr>
        <p:spPr/>
        <p:txBody>
          <a:bodyPr rtlCol="0"/>
          <a:lstStyle/>
          <a:p>
            <a:fld id="{D7ABAD87-5D4C-4C78-814A-5786F788CE3D}"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9EB198E4-0D1F-42ED-BC0B-22333C44608A}" type="datetimeFigureOut">
              <a:rPr lang="ru-RU" smtClean="0"/>
              <a:pPr/>
              <a:t>11.04.2020</a:t>
            </a:fld>
            <a:endParaRPr lang="ru-RU"/>
          </a:p>
        </p:txBody>
      </p:sp>
      <p:sp>
        <p:nvSpPr>
          <p:cNvPr id="12" name="Номер слайда 11"/>
          <p:cNvSpPr>
            <a:spLocks noGrp="1"/>
          </p:cNvSpPr>
          <p:nvPr>
            <p:ph type="sldNum" sz="quarter" idx="16"/>
          </p:nvPr>
        </p:nvSpPr>
        <p:spPr/>
        <p:txBody>
          <a:bodyPr rtlCol="0"/>
          <a:lstStyle/>
          <a:p>
            <a:fld id="{D7ABAD87-5D4C-4C78-814A-5786F788CE3D}"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D7ABAD87-5D4C-4C78-814A-5786F788CE3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D7ABAD87-5D4C-4C78-814A-5786F788CE3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9EB198E4-0D1F-42ED-BC0B-22333C44608A}" type="datetimeFigureOut">
              <a:rPr lang="ru-RU" smtClean="0"/>
              <a:pPr/>
              <a:t>11.04.2020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D7ABAD87-5D4C-4C78-814A-5786F788CE3D}"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9EB198E4-0D1F-42ED-BC0B-22333C44608A}" type="datetimeFigureOut">
              <a:rPr lang="ru-RU" smtClean="0"/>
              <a:pPr/>
              <a:t>11.04.2020</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D7ABAD87-5D4C-4C78-814A-5786F788CE3D}"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EB198E4-0D1F-42ED-BC0B-22333C44608A}" type="datetimeFigureOut">
              <a:rPr lang="ru-RU" smtClean="0"/>
              <a:pPr/>
              <a:t>11.04.2020</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7ABAD87-5D4C-4C78-814A-5786F788CE3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115616" y="1052736"/>
            <a:ext cx="6840760" cy="2160240"/>
          </a:xfrm>
        </p:spPr>
        <p:txBody>
          <a:bodyPr>
            <a:normAutofit/>
          </a:bodyPr>
          <a:lstStyle/>
          <a:p>
            <a:pPr algn="ctr"/>
            <a:r>
              <a:rPr lang="ru-RU" sz="2800" b="1" dirty="0" smtClean="0"/>
              <a:t>Презентация по Физической культуре на тему: </a:t>
            </a:r>
            <a:br>
              <a:rPr lang="ru-RU" sz="2800" b="1" dirty="0" smtClean="0"/>
            </a:br>
            <a:r>
              <a:rPr lang="ru-RU" sz="2800" b="1" dirty="0" smtClean="0"/>
              <a:t>«челночный бег» </a:t>
            </a:r>
            <a:br>
              <a:rPr lang="ru-RU" sz="2800" b="1" dirty="0" smtClean="0"/>
            </a:br>
            <a:endParaRPr lang="ru-RU" dirty="0"/>
          </a:p>
        </p:txBody>
      </p:sp>
      <p:sp>
        <p:nvSpPr>
          <p:cNvPr id="5" name="Подзаголовок 4"/>
          <p:cNvSpPr>
            <a:spLocks noGrp="1"/>
          </p:cNvSpPr>
          <p:nvPr>
            <p:ph type="subTitle" idx="1"/>
          </p:nvPr>
        </p:nvSpPr>
        <p:spPr>
          <a:xfrm>
            <a:off x="755576" y="3645024"/>
            <a:ext cx="7920880" cy="1752600"/>
          </a:xfrm>
        </p:spPr>
        <p:txBody>
          <a:bodyPr>
            <a:normAutofit/>
          </a:bodyPr>
          <a:lstStyle/>
          <a:p>
            <a:pPr algn="r"/>
            <a:r>
              <a:rPr lang="ru-RU" sz="1800" i="1" dirty="0" smtClean="0">
                <a:solidFill>
                  <a:schemeClr val="tx1"/>
                </a:solidFill>
              </a:rPr>
              <a:t>Разработал</a:t>
            </a:r>
            <a:r>
              <a:rPr lang="ru-RU" sz="1800" i="1" dirty="0">
                <a:solidFill>
                  <a:schemeClr val="tx1"/>
                </a:solidFill>
              </a:rPr>
              <a:t>: </a:t>
            </a:r>
          </a:p>
          <a:p>
            <a:pPr algn="r"/>
            <a:r>
              <a:rPr lang="ru-RU" sz="1800" i="1" dirty="0">
                <a:solidFill>
                  <a:schemeClr val="tx1"/>
                </a:solidFill>
              </a:rPr>
              <a:t>                                  </a:t>
            </a:r>
            <a:r>
              <a:rPr lang="ru-RU" sz="1800" i="1" dirty="0" smtClean="0">
                <a:solidFill>
                  <a:schemeClr val="tx1"/>
                </a:solidFill>
              </a:rPr>
              <a:t> </a:t>
            </a:r>
            <a:r>
              <a:rPr lang="ru-RU" sz="1800" i="1" dirty="0">
                <a:solidFill>
                  <a:schemeClr val="tx1"/>
                </a:solidFill>
              </a:rPr>
              <a:t>Учитель физической культуры</a:t>
            </a:r>
          </a:p>
          <a:p>
            <a:pPr algn="r"/>
            <a:r>
              <a:rPr lang="ru-RU" sz="1800" i="1" dirty="0" smtClean="0">
                <a:solidFill>
                  <a:schemeClr val="tx1"/>
                </a:solidFill>
              </a:rPr>
              <a:t>Кашапова А.Н.</a:t>
            </a:r>
            <a:endParaRPr lang="ru-RU" sz="1800" i="1" dirty="0">
              <a:solidFill>
                <a:schemeClr val="tx1"/>
              </a:solidFill>
            </a:endParaRPr>
          </a:p>
        </p:txBody>
      </p:sp>
      <p:sp>
        <p:nvSpPr>
          <p:cNvPr id="6" name="TextBox 5"/>
          <p:cNvSpPr txBox="1"/>
          <p:nvPr/>
        </p:nvSpPr>
        <p:spPr>
          <a:xfrm>
            <a:off x="2771800" y="476672"/>
            <a:ext cx="237566" cy="369332"/>
          </a:xfrm>
          <a:prstGeom prst="rect">
            <a:avLst/>
          </a:prstGeom>
          <a:noFill/>
        </p:spPr>
        <p:txBody>
          <a:bodyPr wrap="none" rtlCol="0">
            <a:spAutoFit/>
          </a:bodyPr>
          <a:lstStyle/>
          <a:p>
            <a:r>
              <a:rPr lang="ru-RU" b="1" dirty="0"/>
              <a:t> </a:t>
            </a:r>
            <a:endParaRPr lang="ru-RU" dirty="0">
              <a:solidFill>
                <a:schemeClr val="accent4">
                  <a:lumMod val="20000"/>
                  <a:lumOff val="80000"/>
                </a:schemeClr>
              </a:solidFill>
            </a:endParaRPr>
          </a:p>
        </p:txBody>
      </p:sp>
      <p:sp>
        <p:nvSpPr>
          <p:cNvPr id="7" name="TextBox 6"/>
          <p:cNvSpPr txBox="1"/>
          <p:nvPr/>
        </p:nvSpPr>
        <p:spPr>
          <a:xfrm>
            <a:off x="3131840" y="6237312"/>
            <a:ext cx="237566" cy="369332"/>
          </a:xfrm>
          <a:prstGeom prst="rect">
            <a:avLst/>
          </a:prstGeom>
          <a:noFill/>
        </p:spPr>
        <p:txBody>
          <a:bodyPr wrap="none" rtlCol="0">
            <a:spAutoFit/>
          </a:bodyPr>
          <a:lstStyle/>
          <a:p>
            <a:r>
              <a:rPr lang="ru-RU" dirty="0"/>
              <a:t> </a:t>
            </a:r>
            <a:endParaRPr lang="ru-RU" dirty="0">
              <a:solidFill>
                <a:schemeClr val="accent4">
                  <a:lumMod val="50000"/>
                </a:schemeClr>
              </a:solidFill>
            </a:endParaRPr>
          </a:p>
        </p:txBody>
      </p:sp>
    </p:spTree>
    <p:extLst>
      <p:ext uri="{BB962C8B-B14F-4D97-AF65-F5344CB8AC3E}">
        <p14:creationId xmlns="" xmlns:p14="http://schemas.microsoft.com/office/powerpoint/2010/main" val="446965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marL="1798320" indent="449580">
              <a:lnSpc>
                <a:spcPct val="115000"/>
              </a:lnSpc>
              <a:spcAft>
                <a:spcPts val="1000"/>
              </a:spcAft>
            </a:pPr>
            <a:r>
              <a:rPr lang="ru-RU" sz="4000" b="1" dirty="0">
                <a:ea typeface="Calibri"/>
                <a:cs typeface="Times New Roman"/>
              </a:rPr>
              <a:t>ЧЕЛНОЧНЫЙ БЕГ </a:t>
            </a:r>
          </a:p>
        </p:txBody>
      </p:sp>
      <p:sp>
        <p:nvSpPr>
          <p:cNvPr id="5" name="Текст 4"/>
          <p:cNvSpPr>
            <a:spLocks noGrp="1"/>
          </p:cNvSpPr>
          <p:nvPr>
            <p:ph type="body" idx="2"/>
          </p:nvPr>
        </p:nvSpPr>
        <p:spPr>
          <a:xfrm>
            <a:off x="251520" y="4005064"/>
            <a:ext cx="8712968" cy="2736304"/>
          </a:xfrm>
        </p:spPr>
        <p:txBody>
          <a:bodyPr>
            <a:normAutofit fontScale="92500" lnSpcReduction="20000"/>
          </a:bodyPr>
          <a:lstStyle/>
          <a:p>
            <a:pPr>
              <a:lnSpc>
                <a:spcPct val="115000"/>
              </a:lnSpc>
            </a:pPr>
            <a:r>
              <a:rPr lang="ru-RU" b="1" dirty="0">
                <a:ea typeface="Calibri"/>
                <a:cs typeface="Times New Roman"/>
              </a:rPr>
              <a:t>Бег — это простой и естественный способ поддерживать свой организм в тонусе, быть тренированным и выносливым. Челночный бег, представляет собой вид беговой активности, во время которой, пробегая определенную дистанцию, чаще всего от 10 до 100 метров, вы делаете разворот на 180 градусов и бежите в противоположном направлении. Данный вид бега был разработан еще в середине прошлого века с целью тестирования физических данных спортсменов. На сегодняшний день для подготовки  футболистов применяют, так называемый «</a:t>
            </a:r>
            <a:r>
              <a:rPr lang="ru-RU" b="1" dirty="0" err="1">
                <a:ea typeface="Calibri"/>
                <a:cs typeface="Times New Roman"/>
              </a:rPr>
              <a:t>beep</a:t>
            </a:r>
            <a:r>
              <a:rPr lang="ru-RU" b="1" dirty="0">
                <a:ea typeface="Calibri"/>
                <a:cs typeface="Times New Roman"/>
              </a:rPr>
              <a:t> </a:t>
            </a:r>
            <a:r>
              <a:rPr lang="ru-RU" b="1" dirty="0" err="1">
                <a:ea typeface="Calibri"/>
                <a:cs typeface="Times New Roman"/>
              </a:rPr>
              <a:t>test</a:t>
            </a:r>
            <a:r>
              <a:rPr lang="ru-RU" b="1" dirty="0">
                <a:ea typeface="Calibri"/>
                <a:cs typeface="Times New Roman"/>
              </a:rPr>
              <a:t>», спортсмен должен сделать разворот во время звукового сигнала, который раздается через разные промежутки времени.</a:t>
            </a:r>
            <a:endParaRPr lang="ru-RU" sz="1400" dirty="0">
              <a:ea typeface="Calibri"/>
              <a:cs typeface="Times New Roman"/>
            </a:endParaRPr>
          </a:p>
          <a:p>
            <a:endParaRPr lang="ru-RU" dirty="0"/>
          </a:p>
        </p:txBody>
      </p:sp>
      <p:pic>
        <p:nvPicPr>
          <p:cNvPr id="1026" name="Picture 2"/>
          <p:cNvPicPr>
            <a:picLocks noGrp="1" noChangeAspect="1" noChangeArrowheads="1"/>
          </p:cNvPicPr>
          <p:nvPr>
            <p:ph sz="quarter" idx="1"/>
          </p:nvPr>
        </p:nvPicPr>
        <p:blipFill>
          <a:blip r:embed="rId2" cstate="email">
            <a:extLst>
              <a:ext uri="{28A0092B-C50C-407E-A947-70E740481C1C}">
                <a14:useLocalDpi xmlns="" xmlns:a14="http://schemas.microsoft.com/office/drawing/2010/main"/>
              </a:ext>
            </a:extLst>
          </a:blip>
          <a:stretch>
            <a:fillRect/>
          </a:stretch>
        </p:blipFill>
        <p:spPr bwMode="auto">
          <a:xfrm>
            <a:off x="4427984" y="1196752"/>
            <a:ext cx="4572000" cy="2808312"/>
          </a:xfrm>
          <a:prstGeom prst="rect">
            <a:avLst/>
          </a:prstGeom>
          <a:noFill/>
          <a:ln>
            <a:noFill/>
          </a:ln>
          <a:effectLst>
            <a:outerShdw blurRad="482600" dist="1041400" dir="9720000" algn="ctr" rotWithShape="0">
              <a:schemeClr val="bg2">
                <a:alpha val="46000"/>
              </a:schemeClr>
            </a:outerShdw>
          </a:effectLst>
          <a:scene3d>
            <a:camera prst="orthographicFront"/>
            <a:lightRig rig="threePt" dir="t"/>
          </a:scene3d>
          <a:sp3d>
            <a:bevelT w="114300" prst="artDeco"/>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323528" y="1203651"/>
            <a:ext cx="4020544" cy="2736304"/>
          </a:xfrm>
          <a:prstGeom prst="rect">
            <a:avLst/>
          </a:prstGeom>
          <a:noFill/>
          <a:ln>
            <a:noFill/>
          </a:ln>
          <a:effectLst/>
          <a:scene3d>
            <a:camera prst="orthographicFront"/>
            <a:lightRig rig="threePt" dir="t"/>
          </a:scene3d>
          <a:sp3d>
            <a:bevelT w="114300" prst="artDeco"/>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65784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ea typeface="Calibri"/>
                <a:cs typeface="Times New Roman"/>
              </a:rPr>
              <a:t>ЧЕЛНОЧНЫЙ БЕГ </a:t>
            </a:r>
            <a:endParaRPr lang="ru-RU" dirty="0"/>
          </a:p>
        </p:txBody>
      </p:sp>
      <p:sp>
        <p:nvSpPr>
          <p:cNvPr id="7" name="Текст 6"/>
          <p:cNvSpPr>
            <a:spLocks noGrp="1"/>
          </p:cNvSpPr>
          <p:nvPr>
            <p:ph type="body" idx="2"/>
          </p:nvPr>
        </p:nvSpPr>
        <p:spPr>
          <a:xfrm>
            <a:off x="827584" y="1700808"/>
            <a:ext cx="7490792" cy="1296144"/>
          </a:xfrm>
        </p:spPr>
        <p:txBody>
          <a:bodyPr/>
          <a:lstStyle/>
          <a:p>
            <a:r>
              <a:rPr lang="ru-RU" b="1" dirty="0"/>
              <a:t>Челночный бег крайне изматывающее и </a:t>
            </a:r>
            <a:r>
              <a:rPr lang="ru-RU" b="1" dirty="0" err="1"/>
              <a:t>травматичное</a:t>
            </a:r>
            <a:r>
              <a:rPr lang="ru-RU" b="1" dirty="0"/>
              <a:t> занятие. Чередование спринтерских рывков и резких торможений требуют правильной техники и хорошей подготовки.</a:t>
            </a:r>
            <a:endParaRPr lang="ru-RU" dirty="0"/>
          </a:p>
        </p:txBody>
      </p:sp>
      <p:pic>
        <p:nvPicPr>
          <p:cNvPr id="2050" name="Picture 2"/>
          <p:cNvPicPr>
            <a:picLocks noGrp="1" noChangeAspect="1" noChangeArrowheads="1"/>
          </p:cNvPicPr>
          <p:nvPr>
            <p:ph sz="quarter" idx="1"/>
          </p:nvPr>
        </p:nvPicPr>
        <p:blipFill rotWithShape="1">
          <a:blip r:embed="rId2" cstate="email">
            <a:extLst>
              <a:ext uri="{28A0092B-C50C-407E-A947-70E740481C1C}">
                <a14:useLocalDpi xmlns="" xmlns:a14="http://schemas.microsoft.com/office/drawing/2010/main"/>
              </a:ext>
            </a:extLst>
          </a:blip>
          <a:srcRect/>
          <a:stretch/>
        </p:blipFill>
        <p:spPr bwMode="auto">
          <a:xfrm>
            <a:off x="323528" y="3140968"/>
            <a:ext cx="3888432" cy="3253807"/>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cstate="screen">
            <a:extLst>
              <a:ext uri="{28A0092B-C50C-407E-A947-70E740481C1C}">
                <a14:useLocalDpi xmlns="" xmlns:a14="http://schemas.microsoft.com/office/drawing/2010/main"/>
              </a:ext>
            </a:extLst>
          </a:blip>
          <a:srcRect/>
          <a:stretch/>
        </p:blipFill>
        <p:spPr bwMode="auto">
          <a:xfrm>
            <a:off x="4499992" y="3124056"/>
            <a:ext cx="4119252" cy="318526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5221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824136"/>
          </a:xfrm>
        </p:spPr>
        <p:txBody>
          <a:bodyPr/>
          <a:lstStyle/>
          <a:p>
            <a:pPr algn="ctr"/>
            <a:r>
              <a:rPr lang="ru-RU" b="1" dirty="0">
                <a:ea typeface="Calibri"/>
                <a:cs typeface="Times New Roman"/>
              </a:rPr>
              <a:t>ЧЕЛНОЧНЫЙ БЕГ </a:t>
            </a:r>
            <a:endParaRPr lang="ru-RU" dirty="0"/>
          </a:p>
        </p:txBody>
      </p:sp>
      <p:pic>
        <p:nvPicPr>
          <p:cNvPr id="3074"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a:ext>
            </a:extLst>
          </a:blip>
          <a:srcRect/>
          <a:stretch>
            <a:fillRect/>
          </a:stretch>
        </p:blipFill>
        <p:spPr bwMode="auto">
          <a:xfrm>
            <a:off x="467544" y="1124744"/>
            <a:ext cx="8136904" cy="5616624"/>
          </a:xfrm>
          <a:prstGeom prst="rect">
            <a:avLst/>
          </a:prstGeom>
          <a:noFill/>
          <a:ln>
            <a:noFill/>
          </a:ln>
          <a:effectLst>
            <a:outerShdw dist="35921" dir="2700000" algn="ctr" rotWithShape="0">
              <a:schemeClr val="bg2"/>
            </a:outerShdw>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93199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ea typeface="Calibri"/>
                <a:cs typeface="Times New Roman"/>
              </a:rPr>
              <a:t>ЧЕЛНОЧНЫЙ БЕГ </a:t>
            </a:r>
            <a:endParaRPr lang="ru-RU" dirty="0"/>
          </a:p>
        </p:txBody>
      </p:sp>
      <p:sp>
        <p:nvSpPr>
          <p:cNvPr id="8" name="Текст 7"/>
          <p:cNvSpPr>
            <a:spLocks noGrp="1"/>
          </p:cNvSpPr>
          <p:nvPr>
            <p:ph type="body" idx="4294967295"/>
          </p:nvPr>
        </p:nvSpPr>
        <p:spPr>
          <a:xfrm>
            <a:off x="0" y="1052513"/>
            <a:ext cx="8208963" cy="2881312"/>
          </a:xfrm>
          <a:solidFill>
            <a:schemeClr val="accent2"/>
          </a:solidFill>
        </p:spPr>
        <p:txBody>
          <a:bodyPr>
            <a:noAutofit/>
          </a:bodyPr>
          <a:lstStyle/>
          <a:p>
            <a:pPr fontAlgn="base">
              <a:lnSpc>
                <a:spcPct val="115000"/>
              </a:lnSpc>
              <a:spcAft>
                <a:spcPts val="0"/>
              </a:spcAft>
            </a:pPr>
            <a:r>
              <a:rPr lang="ru-RU" sz="1000" b="1" spc="-20" dirty="0">
                <a:solidFill>
                  <a:srgbClr val="161616"/>
                </a:solidFill>
                <a:latin typeface="inherit"/>
                <a:ea typeface="Times New Roman"/>
                <a:cs typeface="Arial"/>
              </a:rPr>
              <a:t> </a:t>
            </a:r>
            <a:r>
              <a:rPr lang="ru-RU" b="1" spc="-20" dirty="0">
                <a:solidFill>
                  <a:srgbClr val="161616"/>
                </a:solidFill>
                <a:latin typeface="inherit"/>
                <a:ea typeface="Times New Roman"/>
                <a:cs typeface="Arial"/>
              </a:rPr>
              <a:t>Старт с высокой стойки</a:t>
            </a:r>
            <a:endParaRPr lang="ru-RU" b="1" dirty="0">
              <a:ea typeface="Calibri"/>
              <a:cs typeface="Times New Roman"/>
            </a:endParaRPr>
          </a:p>
          <a:p>
            <a:pPr fontAlgn="base">
              <a:lnSpc>
                <a:spcPct val="115000"/>
              </a:lnSpc>
              <a:spcAft>
                <a:spcPts val="1950"/>
              </a:spcAft>
            </a:pPr>
            <a:r>
              <a:rPr lang="ru-RU" sz="1600" b="1" dirty="0">
                <a:solidFill>
                  <a:schemeClr val="tx1"/>
                </a:solidFill>
                <a:ea typeface="Times New Roman"/>
                <a:cs typeface="Calibri"/>
              </a:rPr>
              <a:t>В первую очередь определите, какая нога является толчковой, так вы сможете правильно рассчитать стартовое положение. Если ведущей является правая нога, то согните её в колене и слегка опустите к земле так, чтобы левой рукой вы могли коснуться поверхности. Левая нога при этом будет служить опорой для старта. Спину держите как можно ровнее, особенно обращая внимание на поясничный отдел</a:t>
            </a:r>
            <a:r>
              <a:rPr lang="ru-RU" sz="1600" b="1" dirty="0" smtClean="0">
                <a:solidFill>
                  <a:schemeClr val="tx1"/>
                </a:solidFill>
                <a:ea typeface="Times New Roman"/>
                <a:cs typeface="Calibri"/>
              </a:rPr>
              <a:t>.</a:t>
            </a:r>
            <a:endParaRPr lang="ru-RU" sz="1600" dirty="0">
              <a:solidFill>
                <a:schemeClr val="tx1"/>
              </a:solidFill>
              <a:ea typeface="Calibri"/>
              <a:cs typeface="Times New Roman"/>
            </a:endParaRPr>
          </a:p>
        </p:txBody>
      </p:sp>
      <p:sp>
        <p:nvSpPr>
          <p:cNvPr id="10" name="TextBox 9"/>
          <p:cNvSpPr txBox="1"/>
          <p:nvPr/>
        </p:nvSpPr>
        <p:spPr>
          <a:xfrm>
            <a:off x="791072" y="3933056"/>
            <a:ext cx="8173416" cy="2062103"/>
          </a:xfrm>
          <a:prstGeom prst="rect">
            <a:avLst/>
          </a:prstGeom>
          <a:solidFill>
            <a:schemeClr val="accent2">
              <a:lumMod val="60000"/>
              <a:lumOff val="40000"/>
            </a:schemeClr>
          </a:solidFill>
        </p:spPr>
        <p:txBody>
          <a:bodyPr wrap="square" rtlCol="0">
            <a:spAutoFit/>
          </a:bodyPr>
          <a:lstStyle/>
          <a:p>
            <a:r>
              <a:rPr lang="ru-RU" sz="1600" b="1" dirty="0"/>
              <a:t>После звукового сигнала о начале забега совершите мощный толчок левой ногой, который поможет выбросить тело вперёд, придав ему значительное ускорение. Толчковая нога нужна для придания правильной инерции телу, помогает сэкономить несколько миллисекунд, которые во многих случаях являются определяющими для результата забега. Одновременно с выбросом распрямите корпус, вберите толчок и продолжайте челночный бег</a:t>
            </a:r>
            <a:r>
              <a:rPr lang="ru-RU" sz="1600" b="1" dirty="0" smtClean="0"/>
              <a:t>. Если </a:t>
            </a:r>
            <a:r>
              <a:rPr lang="ru-RU" sz="1600" b="1" dirty="0"/>
              <a:t>ведущей ногой является левая, то все перечисленные действия необходимо выполнять в зеркальном порядке. Существуют и другие виды стоек, однако описанная выше с дополнительной опорой на руку наиболее </a:t>
            </a:r>
            <a:r>
              <a:rPr lang="ru-RU" sz="1600" b="1" dirty="0" smtClean="0"/>
              <a:t>популярна</a:t>
            </a:r>
            <a:r>
              <a:rPr lang="ru-RU" sz="1600" b="1" dirty="0"/>
              <a:t>.</a:t>
            </a:r>
            <a:r>
              <a:rPr lang="ru-RU" sz="1600" dirty="0"/>
              <a:t> </a:t>
            </a:r>
          </a:p>
        </p:txBody>
      </p:sp>
      <p:sp>
        <p:nvSpPr>
          <p:cNvPr id="11" name="TextBox 10"/>
          <p:cNvSpPr txBox="1"/>
          <p:nvPr/>
        </p:nvSpPr>
        <p:spPr>
          <a:xfrm>
            <a:off x="107504" y="5995159"/>
            <a:ext cx="8456991" cy="646331"/>
          </a:xfrm>
          <a:prstGeom prst="rect">
            <a:avLst/>
          </a:prstGeom>
          <a:solidFill>
            <a:schemeClr val="accent2">
              <a:lumMod val="40000"/>
              <a:lumOff val="60000"/>
            </a:schemeClr>
          </a:solidFill>
        </p:spPr>
        <p:txBody>
          <a:bodyPr wrap="square" rtlCol="0">
            <a:spAutoFit/>
          </a:bodyPr>
          <a:lstStyle/>
          <a:p>
            <a:pPr fontAlgn="base"/>
            <a:r>
              <a:rPr lang="ru-RU" b="1" dirty="0"/>
              <a:t>Особенно важно соблюдение правильной техники на соревнованиях различного рода, ведь толчковые способности могут задать нужный темп для забега.</a:t>
            </a:r>
            <a:endParaRPr lang="ru-RU" dirty="0"/>
          </a:p>
        </p:txBody>
      </p:sp>
    </p:spTree>
    <p:extLst>
      <p:ext uri="{BB962C8B-B14F-4D97-AF65-F5344CB8AC3E}">
        <p14:creationId xmlns="" xmlns:p14="http://schemas.microsoft.com/office/powerpoint/2010/main" val="1112939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ru-RU" b="1" dirty="0">
                <a:ea typeface="Calibri"/>
                <a:cs typeface="Times New Roman"/>
              </a:rPr>
              <a:t>ЧЕЛНОЧНЫЙ БЕГ </a:t>
            </a:r>
            <a:endParaRPr lang="ru-RU" dirty="0"/>
          </a:p>
        </p:txBody>
      </p:sp>
      <p:pic>
        <p:nvPicPr>
          <p:cNvPr id="5122" name="Picture 2"/>
          <p:cNvPicPr>
            <a:picLocks noGrp="1" noChangeAspect="1" noChangeArrowheads="1"/>
          </p:cNvPicPr>
          <p:nvPr>
            <p:ph sz="quarter" idx="1"/>
          </p:nvPr>
        </p:nvPicPr>
        <p:blipFill>
          <a:blip r:embed="rId2" cstate="email">
            <a:extLst>
              <a:ext uri="{28A0092B-C50C-407E-A947-70E740481C1C}">
                <a14:useLocalDpi xmlns="" xmlns:a14="http://schemas.microsoft.com/office/drawing/2010/main"/>
              </a:ext>
            </a:extLst>
          </a:blip>
          <a:srcRect/>
          <a:stretch>
            <a:fillRect/>
          </a:stretch>
        </p:blipFill>
        <p:spPr bwMode="auto">
          <a:xfrm>
            <a:off x="3779912" y="1484784"/>
            <a:ext cx="5256584" cy="2952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Текст 5"/>
          <p:cNvSpPr>
            <a:spLocks noGrp="1"/>
          </p:cNvSpPr>
          <p:nvPr>
            <p:ph type="body" idx="2"/>
          </p:nvPr>
        </p:nvSpPr>
        <p:spPr>
          <a:xfrm>
            <a:off x="107504" y="1556792"/>
            <a:ext cx="3672408" cy="5040560"/>
          </a:xfrm>
        </p:spPr>
        <p:txBody>
          <a:bodyPr>
            <a:normAutofit fontScale="92500"/>
          </a:bodyPr>
          <a:lstStyle/>
          <a:p>
            <a:pPr fontAlgn="base"/>
            <a:r>
              <a:rPr lang="ru-RU" sz="2200" b="1" dirty="0"/>
              <a:t>Прохождение препятствий</a:t>
            </a:r>
          </a:p>
          <a:p>
            <a:pPr fontAlgn="base"/>
            <a:r>
              <a:rPr lang="ru-RU" b="1" dirty="0"/>
              <a:t>Эффективное прохождение препятствий является одним из важных моментов скоростного забега. Можно начать с отличного старта и мощного разгона, однако заминка на одном из поворотов может свести на нет все усилия. Чтобы правильно бегать с препятствиями, необходимо тренировать стопорящий шаг. Такое упражнение часто практикуется в различных видах спорта. Так вы сможете в нужной точке остановиться, развернуться и получить разгон на обратном пути.</a:t>
            </a:r>
            <a:endParaRPr lang="ru-RU" dirty="0"/>
          </a:p>
          <a:p>
            <a:endParaRPr lang="ru-RU" dirty="0"/>
          </a:p>
        </p:txBody>
      </p:sp>
      <p:sp>
        <p:nvSpPr>
          <p:cNvPr id="7" name="TextBox 6"/>
          <p:cNvSpPr txBox="1"/>
          <p:nvPr/>
        </p:nvSpPr>
        <p:spPr>
          <a:xfrm>
            <a:off x="4121702" y="4509120"/>
            <a:ext cx="4608512" cy="2246769"/>
          </a:xfrm>
          <a:prstGeom prst="rect">
            <a:avLst/>
          </a:prstGeom>
          <a:solidFill>
            <a:schemeClr val="accent2">
              <a:lumMod val="40000"/>
              <a:lumOff val="60000"/>
            </a:schemeClr>
          </a:solidFill>
        </p:spPr>
        <p:txBody>
          <a:bodyPr wrap="square" rtlCol="0">
            <a:spAutoFit/>
          </a:bodyPr>
          <a:lstStyle/>
          <a:p>
            <a:pPr fontAlgn="base"/>
            <a:r>
              <a:rPr lang="ru-RU" sz="2000" b="1" dirty="0"/>
              <a:t>Во время выполнения стопорящего шага ведущая нога выносится вперёд с совершением резкого разворота стопы. После того как вы почувствовали опору, разверните корпус и перенесите другую ногу для продолжения дистанции.</a:t>
            </a:r>
            <a:endParaRPr lang="ru-RU" sz="2000" dirty="0"/>
          </a:p>
        </p:txBody>
      </p:sp>
    </p:spTree>
    <p:extLst>
      <p:ext uri="{BB962C8B-B14F-4D97-AF65-F5344CB8AC3E}">
        <p14:creationId xmlns="" xmlns:p14="http://schemas.microsoft.com/office/powerpoint/2010/main" val="102796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ea typeface="Calibri"/>
                <a:cs typeface="Times New Roman"/>
              </a:rPr>
              <a:t>ЧЕЛНОЧНЫЙ БЕГ </a:t>
            </a:r>
            <a:endParaRPr lang="ru-RU" dirty="0"/>
          </a:p>
        </p:txBody>
      </p:sp>
      <p:sp>
        <p:nvSpPr>
          <p:cNvPr id="3" name="Текст 2"/>
          <p:cNvSpPr>
            <a:spLocks noGrp="1"/>
          </p:cNvSpPr>
          <p:nvPr>
            <p:ph type="body" idx="2"/>
          </p:nvPr>
        </p:nvSpPr>
        <p:spPr>
          <a:xfrm>
            <a:off x="179512" y="1412776"/>
            <a:ext cx="8784976" cy="1944216"/>
          </a:xfrm>
          <a:solidFill>
            <a:schemeClr val="accent2">
              <a:lumMod val="40000"/>
              <a:lumOff val="60000"/>
            </a:schemeClr>
          </a:solidFill>
        </p:spPr>
        <p:txBody>
          <a:bodyPr>
            <a:noAutofit/>
          </a:bodyPr>
          <a:lstStyle/>
          <a:p>
            <a:pPr fontAlgn="base"/>
            <a:r>
              <a:rPr lang="ru-RU" sz="2400" b="1" dirty="0">
                <a:solidFill>
                  <a:schemeClr val="tx1"/>
                </a:solidFill>
              </a:rPr>
              <a:t>Качественное </a:t>
            </a:r>
            <a:r>
              <a:rPr lang="ru-RU" sz="2400" b="1" dirty="0" smtClean="0">
                <a:solidFill>
                  <a:schemeClr val="tx1"/>
                </a:solidFill>
              </a:rPr>
              <a:t>финиширование</a:t>
            </a:r>
          </a:p>
          <a:p>
            <a:pPr fontAlgn="base"/>
            <a:r>
              <a:rPr lang="ru-RU" b="1" dirty="0" smtClean="0">
                <a:solidFill>
                  <a:schemeClr val="tx1"/>
                </a:solidFill>
              </a:rPr>
              <a:t>Приближение </a:t>
            </a:r>
            <a:r>
              <a:rPr lang="ru-RU" b="1" dirty="0">
                <a:solidFill>
                  <a:schemeClr val="tx1"/>
                </a:solidFill>
              </a:rPr>
              <a:t>финиша может привести к распространённому самообману. Тело, привыкшее к замедлению на поворотах, может дать такой же сигнал при приближении к финишу. Этот фактор необходимо учитывать и закончить челночный бег правильно — скоростным прорывом.</a:t>
            </a:r>
            <a:endParaRPr lang="ru-RU" dirty="0">
              <a:solidFill>
                <a:schemeClr val="tx1"/>
              </a:solidFill>
            </a:endParaRPr>
          </a:p>
          <a:p>
            <a:endParaRPr lang="ru-RU" sz="1400" dirty="0"/>
          </a:p>
        </p:txBody>
      </p:sp>
      <p:pic>
        <p:nvPicPr>
          <p:cNvPr id="6146" name="Picture 2"/>
          <p:cNvPicPr>
            <a:picLocks noGrp="1" noChangeAspect="1" noChangeArrowheads="1"/>
          </p:cNvPicPr>
          <p:nvPr>
            <p:ph sz="quarter" idx="1"/>
          </p:nvPr>
        </p:nvPicPr>
        <p:blipFill>
          <a:blip r:embed="rId2" cstate="email">
            <a:extLst>
              <a:ext uri="{28A0092B-C50C-407E-A947-70E740481C1C}">
                <a14:useLocalDpi xmlns="" xmlns:a14="http://schemas.microsoft.com/office/drawing/2010/main"/>
              </a:ext>
            </a:extLst>
          </a:blip>
          <a:srcRect/>
          <a:stretch>
            <a:fillRect/>
          </a:stretch>
        </p:blipFill>
        <p:spPr bwMode="auto">
          <a:xfrm>
            <a:off x="179512" y="3378919"/>
            <a:ext cx="5042149" cy="324036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220072" y="3645024"/>
            <a:ext cx="3744416" cy="2862322"/>
          </a:xfrm>
          <a:prstGeom prst="rect">
            <a:avLst/>
          </a:prstGeom>
          <a:solidFill>
            <a:schemeClr val="accent2">
              <a:lumMod val="75000"/>
            </a:schemeClr>
          </a:solidFill>
        </p:spPr>
        <p:txBody>
          <a:bodyPr wrap="square" rtlCol="0">
            <a:spAutoFit/>
          </a:bodyPr>
          <a:lstStyle/>
          <a:p>
            <a:r>
              <a:rPr lang="ru-RU" b="1" dirty="0"/>
              <a:t>Учитывайте, что челночный бег характеризуется высокой </a:t>
            </a:r>
            <a:r>
              <a:rPr lang="ru-RU" b="1" dirty="0" err="1"/>
              <a:t>травматичностью</a:t>
            </a:r>
            <a:r>
              <a:rPr lang="ru-RU" b="1" dirty="0"/>
              <a:t>. Именно поэтому не забывайте о разминке, перед тем как начинать бегать. Во время выполнения разминки происходит активная растяжка, разогрев связок и сухожилий. Кроме того, вы сможете быстрее войти в темп и легче перенесёте нагрузки.</a:t>
            </a:r>
            <a:endParaRPr lang="ru-RU" dirty="0"/>
          </a:p>
        </p:txBody>
      </p:sp>
    </p:spTree>
    <p:extLst>
      <p:ext uri="{BB962C8B-B14F-4D97-AF65-F5344CB8AC3E}">
        <p14:creationId xmlns="" xmlns:p14="http://schemas.microsoft.com/office/powerpoint/2010/main" val="2587008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a:t>Что дает челночный </a:t>
            </a:r>
            <a:r>
              <a:rPr lang="ru-RU" sz="3600" b="1" dirty="0" smtClean="0"/>
              <a:t>бег?</a:t>
            </a:r>
            <a:endParaRPr lang="ru-RU" sz="3600" b="1" dirty="0"/>
          </a:p>
        </p:txBody>
      </p:sp>
      <p:sp>
        <p:nvSpPr>
          <p:cNvPr id="3" name="Текст 2"/>
          <p:cNvSpPr>
            <a:spLocks noGrp="1"/>
          </p:cNvSpPr>
          <p:nvPr>
            <p:ph type="body" idx="2"/>
          </p:nvPr>
        </p:nvSpPr>
        <p:spPr>
          <a:xfrm>
            <a:off x="179512" y="1700808"/>
            <a:ext cx="3888432" cy="4752528"/>
          </a:xfrm>
        </p:spPr>
        <p:txBody>
          <a:bodyPr>
            <a:normAutofit/>
          </a:bodyPr>
          <a:lstStyle/>
          <a:p>
            <a:r>
              <a:rPr lang="ru-RU" sz="2400" b="1" dirty="0"/>
              <a:t>Благодаря своей эффективности бег челноком широко применяется в самых разных видах спорта: всех видах легкой атлетики, фитнесе, для подготовки спортсменов единоборств и атлетов, зимних и игровых видов спорта, даже в</a:t>
            </a:r>
            <a:r>
              <a:rPr lang="ru-RU" sz="2400" dirty="0"/>
              <a:t> </a:t>
            </a:r>
            <a:r>
              <a:rPr lang="ru-RU" sz="2400" b="1" dirty="0"/>
              <a:t>разминке пловцов </a:t>
            </a:r>
            <a:endParaRPr lang="ru-RU" sz="2400" dirty="0"/>
          </a:p>
        </p:txBody>
      </p:sp>
      <p:pic>
        <p:nvPicPr>
          <p:cNvPr id="7170"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a:ext>
            </a:extLst>
          </a:blip>
          <a:srcRect/>
          <a:stretch>
            <a:fillRect/>
          </a:stretch>
        </p:blipFill>
        <p:spPr bwMode="auto">
          <a:xfrm>
            <a:off x="4283968" y="1772816"/>
            <a:ext cx="4320480" cy="468052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0300094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68</TotalTime>
  <Words>573</Words>
  <Application>Microsoft Office PowerPoint</Application>
  <PresentationFormat>Экран (4:3)</PresentationFormat>
  <Paragraphs>26</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Обычная</vt:lpstr>
      <vt:lpstr>Презентация по Физической культуре на тему:  «челночный бег»  </vt:lpstr>
      <vt:lpstr>ЧЕЛНОЧНЫЙ БЕГ </vt:lpstr>
      <vt:lpstr>ЧЕЛНОЧНЫЙ БЕГ </vt:lpstr>
      <vt:lpstr>ЧЕЛНОЧНЫЙ БЕГ </vt:lpstr>
      <vt:lpstr>ЧЕЛНОЧНЫЙ БЕГ </vt:lpstr>
      <vt:lpstr>ЧЕЛНОЧНЫЙ БЕГ </vt:lpstr>
      <vt:lpstr>ЧЕЛНОЧНЫЙ БЕГ </vt:lpstr>
      <vt:lpstr>Что дает челночный бег?</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по Физической культуре на тему:  «челночный бег»</dc:title>
  <dc:creator>123456</dc:creator>
  <cp:lastModifiedBy>USER</cp:lastModifiedBy>
  <cp:revision>13</cp:revision>
  <dcterms:created xsi:type="dcterms:W3CDTF">2019-05-15T16:21:53Z</dcterms:created>
  <dcterms:modified xsi:type="dcterms:W3CDTF">2020-04-11T19:34:27Z</dcterms:modified>
</cp:coreProperties>
</file>